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74" r:id="rId2"/>
    <p:sldId id="890" r:id="rId3"/>
    <p:sldId id="396" r:id="rId4"/>
    <p:sldId id="397" r:id="rId5"/>
    <p:sldId id="267" r:id="rId6"/>
    <p:sldId id="364" r:id="rId7"/>
    <p:sldId id="343" r:id="rId8"/>
    <p:sldId id="888" r:id="rId9"/>
    <p:sldId id="370" r:id="rId10"/>
    <p:sldId id="371" r:id="rId11"/>
    <p:sldId id="362" r:id="rId12"/>
    <p:sldId id="365" r:id="rId13"/>
    <p:sldId id="339" r:id="rId14"/>
    <p:sldId id="884" r:id="rId15"/>
    <p:sldId id="893" r:id="rId16"/>
    <p:sldId id="896" r:id="rId17"/>
    <p:sldId id="895" r:id="rId18"/>
    <p:sldId id="899" r:id="rId19"/>
    <p:sldId id="892" r:id="rId20"/>
    <p:sldId id="900" r:id="rId21"/>
    <p:sldId id="894" r:id="rId22"/>
    <p:sldId id="901" r:id="rId23"/>
    <p:sldId id="902" r:id="rId24"/>
    <p:sldId id="903" r:id="rId25"/>
    <p:sldId id="399" r:id="rId26"/>
    <p:sldId id="897" r:id="rId27"/>
    <p:sldId id="346" r:id="rId28"/>
    <p:sldId id="347" r:id="rId29"/>
    <p:sldId id="348" r:id="rId30"/>
    <p:sldId id="284" r:id="rId31"/>
    <p:sldId id="401" r:id="rId32"/>
    <p:sldId id="898" r:id="rId33"/>
    <p:sldId id="904" r:id="rId34"/>
    <p:sldId id="405" r:id="rId35"/>
    <p:sldId id="349" r:id="rId36"/>
    <p:sldId id="283" r:id="rId37"/>
    <p:sldId id="440" r:id="rId3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0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www.youtube.com/qiskit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biersach/qis301-slid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96654"/>
            <a:chOff x="5697345" y="814191"/>
            <a:chExt cx="3172691" cy="4296654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As </a:t>
            </a:r>
            <a:r>
              <a:rPr lang="en-US" sz="3200" u="sng" dirty="0">
                <a:latin typeface="+mn-lt"/>
              </a:rPr>
              <a:t>Translational</a:t>
            </a:r>
            <a:r>
              <a:rPr lang="en-US" sz="3200" dirty="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= The </a:t>
            </a:r>
            <a:r>
              <a:rPr lang="en-US" sz="3200" u="sng" dirty="0">
                <a:latin typeface="+mn-lt"/>
              </a:rPr>
              <a:t>Pathway</a:t>
            </a:r>
            <a:r>
              <a:rPr lang="en-US" sz="3200" dirty="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SciComp = The </a:t>
            </a:r>
            <a:r>
              <a:rPr lang="en-US" sz="3200" u="sng" dirty="0">
                <a:latin typeface="+mn-lt"/>
              </a:rPr>
              <a:t>Pathway</a:t>
            </a:r>
            <a:r>
              <a:rPr lang="en-US" sz="3200" dirty="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</a:t>
            </a:r>
            <a:r>
              <a:rPr lang="en-US" sz="2400" b="1" dirty="0"/>
              <a:t>46</a:t>
            </a:r>
            <a:r>
              <a:rPr lang="en-US" sz="2400" dirty="0"/>
              <a:t>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California, Colorado, Illinois, Alabama, Florida, Virginia,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four teaching assistants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45% </a:t>
            </a:r>
            <a:r>
              <a:rPr lang="en-US" sz="2000" dirty="0"/>
              <a:t>are female, three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significantly between students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66%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Programming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most of the coding you will do in science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if you don't know how to program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Whimsy</a:t>
            </a:r>
          </a:p>
          <a:p>
            <a:pPr algn="ctr"/>
            <a:r>
              <a:rPr lang="en-US" sz="1600" dirty="0"/>
              <a:t>GTK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Mathematics</a:t>
            </a:r>
          </a:p>
          <a:p>
            <a:pPr algn="ctr"/>
            <a:r>
              <a:rPr lang="en-US" sz="1600" dirty="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Theory</a:t>
            </a:r>
          </a:p>
          <a:p>
            <a:pPr algn="ctr"/>
            <a:r>
              <a:rPr lang="en-US" sz="1600" dirty="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Discoveries</a:t>
            </a:r>
          </a:p>
          <a:p>
            <a:pPr algn="ctr"/>
            <a:r>
              <a:rPr lang="en-US" sz="1600" dirty="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Experiments</a:t>
            </a:r>
          </a:p>
          <a:p>
            <a:pPr algn="ctr"/>
            <a:r>
              <a:rPr lang="en-US" sz="1600" dirty="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Playing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lead to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Current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3370007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301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2658089" y="2004192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2"/>
          </p:cNvCxnSpPr>
          <p:nvPr/>
        </p:nvCxnSpPr>
        <p:spPr>
          <a:xfrm rot="10800000">
            <a:off x="2757871" y="2177016"/>
            <a:ext cx="612136" cy="11893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West Point and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did my graduate work at NPS in optimal satellite counter-reconnaissance search algorithms for 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Microsoft &amp; 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486032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54390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0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https://www.youtube.com/watch?v=MzRCDLre1b4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7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6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Provide patterns for solving real-world </a:t>
            </a:r>
            <a:r>
              <a:rPr lang="en-US" sz="2000" b="1" dirty="0">
                <a:solidFill>
                  <a:srgbClr val="0070C0"/>
                </a:solidFill>
              </a:rPr>
              <a:t>science problems </a:t>
            </a:r>
            <a:r>
              <a:rPr lang="en-US" sz="2000" dirty="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Demonstrate how </a:t>
            </a:r>
            <a:r>
              <a:rPr lang="en-US" sz="2000" b="1" dirty="0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 dirty="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Enable students to </a:t>
            </a:r>
            <a:r>
              <a:rPr lang="en-US" sz="2000" b="1" dirty="0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301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#1 – </a:t>
            </a:r>
            <a:r>
              <a:rPr lang="en-US" sz="2400" b="1" dirty="0">
                <a:solidFill>
                  <a:srgbClr val="0070C0"/>
                </a:solidFill>
              </a:rPr>
              <a:t>Coding</a:t>
            </a:r>
            <a:r>
              <a:rPr lang="en-US" sz="2400" dirty="0"/>
              <a:t> {w/Dave}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Introduction to classical coding using Python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Software Carpentry: Using Microsoft VS Code, Git, Remote Desktop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#2 – </a:t>
            </a:r>
            <a:r>
              <a:rPr lang="en-US" sz="2400" b="1" dirty="0">
                <a:solidFill>
                  <a:srgbClr val="00B050"/>
                </a:solidFill>
              </a:rPr>
              <a:t>Math</a:t>
            </a:r>
            <a:r>
              <a:rPr lang="en-US" sz="2400" dirty="0"/>
              <a:t> {w/Dave}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Complex Numbers and Matrices (Eigenvalues, etc.)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Wave Equations &amp; 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#3 – </a:t>
            </a:r>
            <a:r>
              <a:rPr lang="en-US" sz="2400" b="1" dirty="0">
                <a:solidFill>
                  <a:srgbClr val="FF0000"/>
                </a:solidFill>
              </a:rPr>
              <a:t>Qiskit</a:t>
            </a:r>
            <a:r>
              <a:rPr lang="en-US" sz="2400" dirty="0"/>
              <a:t> {w/Dave}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Classical &amp; Quantum Gates, Circuits, Algorithms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Quantum Cybersecurity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#4 – </a:t>
            </a:r>
            <a:r>
              <a:rPr lang="en-US" sz="2400" b="1" dirty="0"/>
              <a:t>Research Problems </a:t>
            </a:r>
            <a:r>
              <a:rPr lang="en-US" sz="2400" dirty="0"/>
              <a:t>(VQE &amp; QFT) – {w/Mike}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301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quickly becoming one of the </a:t>
            </a:r>
            <a:r>
              <a:rPr lang="en-US" sz="2400" b="1" dirty="0">
                <a:solidFill>
                  <a:srgbClr val="0070C0"/>
                </a:solidFill>
              </a:rPr>
              <a:t>most heavily used languages </a:t>
            </a:r>
            <a:r>
              <a:rPr lang="en-US" sz="2400" dirty="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runs on all major modern </a:t>
            </a:r>
            <a:r>
              <a:rPr lang="en-US" sz="2400" b="1" dirty="0">
                <a:solidFill>
                  <a:srgbClr val="FF0000"/>
                </a:solidFill>
              </a:rPr>
              <a:t>operating systems</a:t>
            </a:r>
            <a:r>
              <a:rPr lang="en-US" sz="2400" dirty="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makes it easy for your code to directly integrate with a large spectrum of available 3</a:t>
            </a:r>
            <a:r>
              <a:rPr lang="en-US" sz="2400" baseline="30000" dirty="0"/>
              <a:t>rd</a:t>
            </a:r>
            <a:r>
              <a:rPr lang="en-US" sz="2400" dirty="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code runs </a:t>
            </a:r>
            <a:r>
              <a:rPr lang="en-US" sz="2400" b="1" dirty="0"/>
              <a:t>consistently</a:t>
            </a:r>
            <a:r>
              <a:rPr lang="en-US" sz="2400" dirty="0"/>
              <a:t> on different platforms and </a:t>
            </a:r>
            <a:r>
              <a:rPr lang="en-US" sz="2400" u="sng" dirty="0"/>
              <a:t>scales</a:t>
            </a:r>
            <a:r>
              <a:rPr lang="en-US" sz="2400" dirty="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solutions is not compelling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Requires more mathematics than basic algebra – just getting started appears to require a significant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is a requirement, things like a = b are not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QIS vernacular is riddled with highfalutin mumbo jumbo – lecturers/authors are often smitten with pompous complexity, some textbooks are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 am plain spoken and prefer concrete examples – I believe it is not what you know, but what you can teach others that is honorable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is bad that "only the rich get richer" then "only the smart getting smarter" is even worse – become a lifelong learner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This isn't coffee &amp; donuts time – you are getting paid. If people wanted to be "guided" they would have joined a safari. I expect you to work hard – BNL is a national treasure, so bring your 'A' game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interrupt to ask kooky sideways questions you secretly hope will impress everyone about how much you think you know – I'm not impressed by ego – regurgitating buzzwords means you're a parrot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Avoid the "it doesn't immediately work so give up and wait to be rescued" trap – there are no victims here – if it doesn't work then dig in and fix it. There is this great new thing called Internet search…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Stop trying to memorize everything – learn to glide with it!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595BF-E598-4957-B294-C8872E43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787D2B-6D6D-477E-8724-B9FCCD59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We learn even when we just retype other’s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be checking, and reporting to BNL, your daily session attendance and judging the quality of each of your labs and problem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Do not fall behind – each session builds off the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Key Points about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closer you get to </a:t>
            </a:r>
            <a:r>
              <a:rPr lang="en-US" sz="2000" b="1" dirty="0">
                <a:solidFill>
                  <a:srgbClr val="00B050"/>
                </a:solidFill>
              </a:rPr>
              <a:t>cutting edge science</a:t>
            </a:r>
            <a:r>
              <a:rPr lang="en-US" sz="2000" dirty="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will at some point start to </a:t>
            </a:r>
            <a:r>
              <a:rPr lang="en-US" sz="2000" b="1" i="1" dirty="0">
                <a:solidFill>
                  <a:srgbClr val="0070C0"/>
                </a:solidFill>
              </a:rPr>
              <a:t>subconsciously</a:t>
            </a:r>
            <a:r>
              <a:rPr lang="en-US" sz="2000" dirty="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Should software shape your science, or instead, will you shape software to </a:t>
            </a:r>
            <a:r>
              <a:rPr lang="en-US" sz="2000" b="1" dirty="0">
                <a:solidFill>
                  <a:srgbClr val="FF0000"/>
                </a:solidFill>
              </a:rPr>
              <a:t>advance</a:t>
            </a:r>
            <a:r>
              <a:rPr lang="en-US" sz="2000" dirty="0"/>
              <a:t> your science?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the value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10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80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8DAAF8-E754-48D6-BD6B-8BF22258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1996391"/>
            <a:ext cx="6681019" cy="4570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These Presentations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6EC9-CE65-4771-A0B6-E2C60BD2A535}"/>
              </a:ext>
            </a:extLst>
          </p:cNvPr>
          <p:cNvSpPr/>
          <p:nvPr/>
        </p:nvSpPr>
        <p:spPr>
          <a:xfrm>
            <a:off x="3720281" y="5695446"/>
            <a:ext cx="1039762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26AB3-62BF-46AE-8D01-E0ED2976BAA0}"/>
              </a:ext>
            </a:extLst>
          </p:cNvPr>
          <p:cNvSpPr/>
          <p:nvPr/>
        </p:nvSpPr>
        <p:spPr>
          <a:xfrm>
            <a:off x="5394530" y="3783417"/>
            <a:ext cx="748173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129F175-DB90-4DEF-A7A4-4DEAE06338D3}"/>
              </a:ext>
            </a:extLst>
          </p:cNvPr>
          <p:cNvCxnSpPr>
            <a:cxnSpLocks/>
            <a:stCxn id="11" idx="2"/>
            <a:endCxn id="8" idx="3"/>
          </p:cNvCxnSpPr>
          <p:nvPr/>
        </p:nvCxnSpPr>
        <p:spPr>
          <a:xfrm rot="5400000">
            <a:off x="4372840" y="4428717"/>
            <a:ext cx="1782981" cy="10085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BE32E8-D741-4CA8-90B0-EB044C08BCEE}"/>
              </a:ext>
            </a:extLst>
          </p:cNvPr>
          <p:cNvSpPr txBox="1"/>
          <p:nvPr/>
        </p:nvSpPr>
        <p:spPr>
          <a:xfrm>
            <a:off x="1944021" y="1468581"/>
            <a:ext cx="52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https://github.com/dbiersach/qis301-slides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8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then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CompSci vs. </a:t>
            </a:r>
            <a:r>
              <a:rPr lang="en-US" sz="2400" b="1" dirty="0"/>
              <a:t>SciComp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problems </a:t>
            </a:r>
            <a:r>
              <a:rPr lang="en-US" sz="2400" b="1" dirty="0"/>
              <a:t>cannot be solved </a:t>
            </a:r>
            <a:r>
              <a:rPr lang="en-US" sz="2400" dirty="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SciComp does not require writing thousands of lines of code to answer problems – complete code usually fits on </a:t>
            </a:r>
            <a:r>
              <a:rPr lang="en-US" sz="2000" b="1" dirty="0">
                <a:solidFill>
                  <a:srgbClr val="00B050"/>
                </a:solidFill>
              </a:rPr>
              <a:t>one</a:t>
            </a:r>
            <a:r>
              <a:rPr lang="en-US" sz="2000" dirty="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is </a:t>
            </a:r>
            <a:r>
              <a:rPr lang="en-US" sz="2400" b="1" dirty="0">
                <a:solidFill>
                  <a:srgbClr val="FF0000"/>
                </a:solidFill>
              </a:rPr>
              <a:t>applied</a:t>
            </a:r>
            <a:r>
              <a:rPr lang="en-US" sz="2400" dirty="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</a:t>
            </a:r>
            <a:r>
              <a:rPr lang="en-US" sz="2000" dirty="0" err="1"/>
              <a:t>CompSci</a:t>
            </a:r>
            <a:r>
              <a:rPr lang="en-US" sz="2000" dirty="0"/>
              <a:t> is </a:t>
            </a:r>
            <a:r>
              <a:rPr lang="en-US" sz="2000" i="1" dirty="0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SciComp is </a:t>
            </a:r>
            <a:r>
              <a:rPr lang="en-US" sz="2000" b="1" u="sng" dirty="0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triple helix </a:t>
            </a:r>
            <a:r>
              <a:rPr lang="en-US" sz="2000" dirty="0"/>
              <a:t>of math, science, and computing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numpy, matplotlib, numba, scipy, sympy,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=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 dirty="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4376</TotalTime>
  <Words>2037</Words>
  <Application>Microsoft Office PowerPoint</Application>
  <PresentationFormat>On-screen Show (4:3)</PresentationFormat>
  <Paragraphs>290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Quantum Programming vs. SciComp</vt:lpstr>
      <vt:lpstr>From "Feel Good" to Solving Actual Problems</vt:lpstr>
      <vt:lpstr>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301 Foundations of Quantum Computing</vt:lpstr>
      <vt:lpstr>Quantum Information Science 301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Reasonable Expectations</vt:lpstr>
      <vt:lpstr>Key Points about SciComp</vt:lpstr>
      <vt:lpstr>Impress Me</vt:lpstr>
      <vt:lpstr>Download These Presentations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770</cp:revision>
  <cp:lastPrinted>2015-06-01T00:45:11Z</cp:lastPrinted>
  <dcterms:created xsi:type="dcterms:W3CDTF">2014-09-21T17:58:26Z</dcterms:created>
  <dcterms:modified xsi:type="dcterms:W3CDTF">2021-06-13T19:57:20Z</dcterms:modified>
</cp:coreProperties>
</file>